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887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91762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b="1" dirty="0" err="1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Giysi</a:t>
            </a:r>
            <a:r>
              <a:rPr lang="en-US" sz="6707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6707" b="1" dirty="0" err="1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Sepeti’ne</a:t>
            </a:r>
            <a:r>
              <a:rPr lang="en-US" sz="6707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endParaRPr lang="tr-TR" sz="6707" b="1" dirty="0">
              <a:solidFill>
                <a:srgbClr val="233939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 marL="0" indent="0">
              <a:lnSpc>
                <a:spcPts val="8384"/>
              </a:lnSpc>
              <a:buNone/>
            </a:pPr>
            <a:r>
              <a:rPr lang="tr-TR" sz="6707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Hoş</a:t>
            </a:r>
            <a:r>
              <a:rPr lang="en-US" sz="6707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Geldiniz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4417219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Giysi Sepeti, kullanıcılara kolay ve hızlı </a:t>
            </a:r>
            <a:r>
              <a:rPr lang="en-US" sz="1944" dirty="0" err="1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moda</a:t>
            </a: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en-US" sz="1944" dirty="0" err="1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ürünleri</a:t>
            </a: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en-US" sz="1944" dirty="0" err="1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alışverişi</a:t>
            </a:r>
            <a:r>
              <a:rPr lang="tr-TR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yepyeni</a:t>
            </a: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 bir mobil ve web uygulamasıdır. Konuma göre en yakın mağazalardan hızlı teslimat sağlar.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864037" y="589847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117521"/>
            <a:ext cx="7252454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Sanal Deneme Kabini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350437" y="2259330"/>
            <a:ext cx="7415927" cy="1453039"/>
          </a:xfrm>
          <a:prstGeom prst="roundRect">
            <a:avLst>
              <a:gd name="adj" fmla="val 7646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12493" y="252138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Sanal Prova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6612493" y="3055263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Kullanıcılar kıyafetleri sanal olarak deneyebilir.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6350437" y="3959185"/>
            <a:ext cx="7415927" cy="1453039"/>
          </a:xfrm>
          <a:prstGeom prst="roundRect">
            <a:avLst>
              <a:gd name="adj" fmla="val 7646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612493" y="4221242"/>
            <a:ext cx="320861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Gerçekçi Görünüm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6612493" y="4755118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Kıyafetlerin üzerlerinde nasıl durduğunu görebilirler.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6350437" y="5659041"/>
            <a:ext cx="7415927" cy="1453039"/>
          </a:xfrm>
          <a:prstGeom prst="roundRect">
            <a:avLst>
              <a:gd name="adj" fmla="val 7646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612493" y="592109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Bilinçli Alışveriş</a:t>
            </a:r>
            <a:endParaRPr lang="en-US" sz="2430" dirty="0"/>
          </a:p>
        </p:txBody>
      </p:sp>
      <p:sp>
        <p:nvSpPr>
          <p:cNvPr id="14" name="Text 11"/>
          <p:cNvSpPr/>
          <p:nvPr/>
        </p:nvSpPr>
        <p:spPr>
          <a:xfrm>
            <a:off x="6612493" y="6454973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Daha doğru kararlar vermelerine yardımcı olur.</a:t>
            </a:r>
            <a:endParaRPr lang="en-US" sz="194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777478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Sanal Deneme Kabini Nasıl Çalışır?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696075" y="2690813"/>
            <a:ext cx="49292" cy="4761309"/>
          </a:xfrm>
          <a:prstGeom prst="roundRect">
            <a:avLst>
              <a:gd name="adj" fmla="val 225391"/>
            </a:avLst>
          </a:prstGeom>
          <a:solidFill>
            <a:srgbClr val="C3D4CC"/>
          </a:solidFill>
          <a:ln/>
        </p:spPr>
      </p:sp>
      <p:sp>
        <p:nvSpPr>
          <p:cNvPr id="7" name="Shape 4"/>
          <p:cNvSpPr/>
          <p:nvPr/>
        </p:nvSpPr>
        <p:spPr>
          <a:xfrm>
            <a:off x="6998434" y="3221474"/>
            <a:ext cx="864037" cy="49292"/>
          </a:xfrm>
          <a:prstGeom prst="roundRect">
            <a:avLst>
              <a:gd name="adj" fmla="val 225391"/>
            </a:avLst>
          </a:prstGeom>
          <a:solidFill>
            <a:srgbClr val="C3D4CC"/>
          </a:solidFill>
          <a:ln/>
        </p:spPr>
      </p:sp>
      <p:sp>
        <p:nvSpPr>
          <p:cNvPr id="8" name="Shape 5"/>
          <p:cNvSpPr/>
          <p:nvPr/>
        </p:nvSpPr>
        <p:spPr>
          <a:xfrm>
            <a:off x="6443008" y="2968466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648510" y="3060978"/>
            <a:ext cx="14442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916" dirty="0"/>
          </a:p>
        </p:txBody>
      </p:sp>
      <p:sp>
        <p:nvSpPr>
          <p:cNvPr id="10" name="Text 7"/>
          <p:cNvSpPr/>
          <p:nvPr/>
        </p:nvSpPr>
        <p:spPr>
          <a:xfrm>
            <a:off x="8078510" y="293762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Vücut Ölçüleri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8078510" y="3471505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Kullanıcılar vücut ölçülerini girer.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6998434" y="4890849"/>
            <a:ext cx="864037" cy="49292"/>
          </a:xfrm>
          <a:prstGeom prst="roundRect">
            <a:avLst>
              <a:gd name="adj" fmla="val 225391"/>
            </a:avLst>
          </a:prstGeom>
          <a:solidFill>
            <a:srgbClr val="C3D4CC"/>
          </a:solidFill>
          <a:ln/>
        </p:spPr>
      </p:sp>
      <p:sp>
        <p:nvSpPr>
          <p:cNvPr id="13" name="Shape 10"/>
          <p:cNvSpPr/>
          <p:nvPr/>
        </p:nvSpPr>
        <p:spPr>
          <a:xfrm>
            <a:off x="6443008" y="4637842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605171" y="4730353"/>
            <a:ext cx="23110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916" dirty="0"/>
          </a:p>
        </p:txBody>
      </p:sp>
      <p:sp>
        <p:nvSpPr>
          <p:cNvPr id="15" name="Text 12"/>
          <p:cNvSpPr/>
          <p:nvPr/>
        </p:nvSpPr>
        <p:spPr>
          <a:xfrm>
            <a:off x="8078510" y="460700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Avatar Oluşturma</a:t>
            </a:r>
            <a:endParaRPr lang="en-US" sz="2430" dirty="0"/>
          </a:p>
        </p:txBody>
      </p:sp>
      <p:sp>
        <p:nvSpPr>
          <p:cNvPr id="16" name="Text 13"/>
          <p:cNvSpPr/>
          <p:nvPr/>
        </p:nvSpPr>
        <p:spPr>
          <a:xfrm>
            <a:off x="8078510" y="5140881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Kişisel avatar oluşturulur veya seçilir.</a:t>
            </a:r>
            <a:endParaRPr lang="en-US" sz="1944" dirty="0"/>
          </a:p>
        </p:txBody>
      </p:sp>
      <p:sp>
        <p:nvSpPr>
          <p:cNvPr id="17" name="Shape 14"/>
          <p:cNvSpPr/>
          <p:nvPr/>
        </p:nvSpPr>
        <p:spPr>
          <a:xfrm>
            <a:off x="6998434" y="6560225"/>
            <a:ext cx="864037" cy="49292"/>
          </a:xfrm>
          <a:prstGeom prst="roundRect">
            <a:avLst>
              <a:gd name="adj" fmla="val 225391"/>
            </a:avLst>
          </a:prstGeom>
          <a:solidFill>
            <a:srgbClr val="C3D4CC"/>
          </a:solidFill>
          <a:ln/>
        </p:spPr>
      </p:sp>
      <p:sp>
        <p:nvSpPr>
          <p:cNvPr id="18" name="Shape 15"/>
          <p:cNvSpPr/>
          <p:nvPr/>
        </p:nvSpPr>
        <p:spPr>
          <a:xfrm>
            <a:off x="6443008" y="6307217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601956" y="6399728"/>
            <a:ext cx="23741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916" dirty="0"/>
          </a:p>
        </p:txBody>
      </p:sp>
      <p:sp>
        <p:nvSpPr>
          <p:cNvPr id="20" name="Text 17"/>
          <p:cNvSpPr/>
          <p:nvPr/>
        </p:nvSpPr>
        <p:spPr>
          <a:xfrm>
            <a:off x="8078510" y="627638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Kıyafet Seçimi</a:t>
            </a:r>
            <a:endParaRPr lang="en-US" sz="2430" dirty="0"/>
          </a:p>
        </p:txBody>
      </p:sp>
      <p:sp>
        <p:nvSpPr>
          <p:cNvPr id="21" name="Text 18"/>
          <p:cNvSpPr/>
          <p:nvPr/>
        </p:nvSpPr>
        <p:spPr>
          <a:xfrm>
            <a:off x="8078510" y="6810256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İstenilen kıyafetler seçilir ve denenir.</a:t>
            </a:r>
            <a:endParaRPr lang="en-US" sz="194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101447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Sanal Deneme Kabini Özellikleri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329243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9538" y="3384947"/>
            <a:ext cx="14442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1666280" y="329243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Farklı Açılar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666280" y="3826312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Kıyafetler farklı açılardan incelenebilir.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864037" y="474583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6200" y="4838343"/>
            <a:ext cx="23110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1666280" y="4745831"/>
            <a:ext cx="420731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Kombinasyon Oluşturma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1666280" y="5279708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Farklı parçalar bir araya getirilebilir.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864037" y="6199227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22985" y="6291739"/>
            <a:ext cx="23741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1666280" y="619922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Renk Seçenekleri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1666280" y="6733103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Kıyafetlerin renk seçenekleri denenebilir.</a:t>
            </a:r>
            <a:endParaRPr lang="en-US" sz="1944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598063"/>
            <a:ext cx="10993398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Sanal Deneme Kabini Avantajları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Bilinçli Alışveriş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61926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Kullanıcılar daha doğru kararlar verebilir.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İade Oranı Azalır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619268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Yanlış ürün seçimi riski düşer.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986689"/>
            <a:ext cx="313396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Eğlenceli Deneyim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Alışveriş süreci daha etkileşimli hale gelir.</a:t>
            </a:r>
            <a:endParaRPr lang="en-US" sz="1944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101447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Kullanıcı Geri Bildirimleri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350437" y="329243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5938" y="3384947"/>
            <a:ext cx="14442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7152680" y="329243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Olumlu Yorumlar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7152680" y="3826312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Kullanıcılar sanal deneme kabininden memnun.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6350437" y="474583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2600" y="4838343"/>
            <a:ext cx="23110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7152680" y="474583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Kullanım Kolaylığı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7152680" y="5279708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Uygulamanın kullanımı kolay bulunuyor.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6350437" y="6199227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509385" y="6291739"/>
            <a:ext cx="23741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7152680" y="619922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Zaman Tasarrufu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7152680" y="6733103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Alışveriş sürecini hızlandırdığı belirtiliyor.</a:t>
            </a:r>
            <a:endParaRPr lang="en-US" sz="1944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59473" y="607933"/>
            <a:ext cx="7597854" cy="1380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6"/>
              </a:lnSpc>
              <a:buNone/>
            </a:pPr>
            <a:r>
              <a:rPr lang="en-US" sz="4349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Gelecekteki Geliştirmeler</a:t>
            </a:r>
            <a:endParaRPr lang="en-US" sz="4349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543" cy="17672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95367" y="2540794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Kişiselleştirme</a:t>
            </a:r>
            <a:endParaRPr lang="en-US" sz="2174" dirty="0"/>
          </a:p>
        </p:txBody>
      </p:sp>
      <p:sp>
        <p:nvSpPr>
          <p:cNvPr id="8" name="Text 4"/>
          <p:cNvSpPr/>
          <p:nvPr/>
        </p:nvSpPr>
        <p:spPr>
          <a:xfrm>
            <a:off x="7695367" y="3018353"/>
            <a:ext cx="6161961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Daha fazla kişiselleştirme seçeneği eklenecek.</a:t>
            </a:r>
            <a:endParaRPr lang="en-US" sz="1739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178"/>
            <a:ext cx="1104543" cy="17672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95367" y="4308038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 Entegrasyonu</a:t>
            </a:r>
            <a:endParaRPr lang="en-US" sz="2174" dirty="0"/>
          </a:p>
        </p:txBody>
      </p:sp>
      <p:sp>
        <p:nvSpPr>
          <p:cNvPr id="11" name="Text 6"/>
          <p:cNvSpPr/>
          <p:nvPr/>
        </p:nvSpPr>
        <p:spPr>
          <a:xfrm>
            <a:off x="7695367" y="4785598"/>
            <a:ext cx="6161961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Artırılmış gerçeklik teknolojisi entegre edilecek.</a:t>
            </a:r>
            <a:endParaRPr lang="en-US" sz="1739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422"/>
            <a:ext cx="1104543" cy="17672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95367" y="6075283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Yapay Zeka</a:t>
            </a:r>
            <a:endParaRPr lang="en-US" sz="2174" dirty="0"/>
          </a:p>
        </p:txBody>
      </p:sp>
      <p:sp>
        <p:nvSpPr>
          <p:cNvPr id="14" name="Text 8"/>
          <p:cNvSpPr/>
          <p:nvPr/>
        </p:nvSpPr>
        <p:spPr>
          <a:xfrm>
            <a:off x="7695367" y="6552843"/>
            <a:ext cx="6161961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Stil önerileri için yapay zeka kullanılacak.</a:t>
            </a:r>
            <a:endParaRPr lang="en-US" sz="1739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731758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Hedef Kitle: Moda Meraklıları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350437" y="2645093"/>
            <a:ext cx="7415927" cy="1453039"/>
          </a:xfrm>
          <a:prstGeom prst="roundRect">
            <a:avLst>
              <a:gd name="adj" fmla="val 7646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12493" y="290714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Trend Takipçileri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6612493" y="3441025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 son moda trendlerini takip edenler.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6350437" y="4344948"/>
            <a:ext cx="7415927" cy="1453039"/>
          </a:xfrm>
          <a:prstGeom prst="roundRect">
            <a:avLst>
              <a:gd name="adj" fmla="val 7646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612493" y="460700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Stil Sahibi Kişiler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6612493" y="5140881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Kendi tarzını oluşturmak isteyenler.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6350437" y="6044803"/>
            <a:ext cx="7415927" cy="1453039"/>
          </a:xfrm>
          <a:prstGeom prst="roundRect">
            <a:avLst>
              <a:gd name="adj" fmla="val 7646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612493" y="6306860"/>
            <a:ext cx="437709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Sosyal Medya Kullanıcıları</a:t>
            </a:r>
            <a:endParaRPr lang="en-US" sz="2430" dirty="0"/>
          </a:p>
        </p:txBody>
      </p:sp>
      <p:sp>
        <p:nvSpPr>
          <p:cNvPr id="14" name="Text 11"/>
          <p:cNvSpPr/>
          <p:nvPr/>
        </p:nvSpPr>
        <p:spPr>
          <a:xfrm>
            <a:off x="6612493" y="6840736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Kıyafetlerini paylaşmayı sevenler.</a:t>
            </a:r>
            <a:endParaRPr lang="en-US" sz="1944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101447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Hedef Kitle: Çalışan Profesyoneller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329243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9538" y="3384947"/>
            <a:ext cx="14442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1666280" y="329243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Zaman Kısıtı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666280" y="3826312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Alışveriş için sınırlı zamanı olanlar.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864037" y="4745831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6200" y="4838343"/>
            <a:ext cx="23110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1666280" y="4745831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İş Kıyafetleri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1666280" y="5279708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Ofis için uygun kıyafet arayanlar.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864037" y="6199227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22985" y="6291739"/>
            <a:ext cx="23741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1666280" y="619922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Hızlı Teslimat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1666280" y="6733103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Acil kıyafet ihtiyacı olanlar.</a:t>
            </a:r>
            <a:endParaRPr lang="en-US" sz="1944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598063"/>
            <a:ext cx="1191732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Hedef Kitle: Kolay Alışveriş Sevenler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Pratik Çözüm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619268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Alışverişi kolaylaştırmak isteyenler.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Online Alışveriş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61926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İnternetten alışveriş yapmayı tercih edenler.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9866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Zaman Tasarrufu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619268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Mağaza mağaza gezmek istemeyenler.</a:t>
            </a:r>
            <a:endParaRPr lang="en-US" sz="1944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731758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Hedef Kitle: Aileler ve Ebeveynler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350437" y="2645093"/>
            <a:ext cx="7415927" cy="1453039"/>
          </a:xfrm>
          <a:prstGeom prst="roundRect">
            <a:avLst>
              <a:gd name="adj" fmla="val 7646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12493" y="290714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Çocuk Kıyafetleri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6612493" y="3441025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Çocuklar için kıyafet arayanlar.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6350437" y="4344948"/>
            <a:ext cx="7415927" cy="1453039"/>
          </a:xfrm>
          <a:prstGeom prst="roundRect">
            <a:avLst>
              <a:gd name="adj" fmla="val 7646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612493" y="460700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Aile Bütçesi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6612493" y="5140881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Uygun fiyatlı ürünleri tercih edenler.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6350437" y="6044803"/>
            <a:ext cx="7415927" cy="1453039"/>
          </a:xfrm>
          <a:prstGeom prst="roundRect">
            <a:avLst>
              <a:gd name="adj" fmla="val 7646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612493" y="630686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Pratik Çözümler</a:t>
            </a:r>
            <a:endParaRPr lang="en-US" sz="2430" dirty="0"/>
          </a:p>
        </p:txBody>
      </p:sp>
      <p:sp>
        <p:nvSpPr>
          <p:cNvPr id="14" name="Text 11"/>
          <p:cNvSpPr/>
          <p:nvPr/>
        </p:nvSpPr>
        <p:spPr>
          <a:xfrm>
            <a:off x="6612493" y="6840736"/>
            <a:ext cx="689181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Tüm aile için tek yerden alışveriş yapanlar.</a:t>
            </a:r>
            <a:endParaRPr lang="en-US" sz="194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4162901"/>
            <a:ext cx="74320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Giysi Sepeti'nin Amacı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5304711"/>
            <a:ext cx="4136231" cy="1848088"/>
          </a:xfrm>
          <a:prstGeom prst="roundRect">
            <a:avLst>
              <a:gd name="adj" fmla="val 6012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26093" y="556676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Kolay Alışveriş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1126093" y="6100643"/>
            <a:ext cx="36121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Kullanıcılara moda ürünlerine hızlı erişim sağlar.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5247084" y="5304711"/>
            <a:ext cx="4136231" cy="1848088"/>
          </a:xfrm>
          <a:prstGeom prst="roundRect">
            <a:avLst>
              <a:gd name="adj" fmla="val 6012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509141" y="556676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Hızlı Teslimat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5509141" y="6100643"/>
            <a:ext cx="36121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Yakın mağazalardan aynı gün teslimat imkanı sunar.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9630132" y="5304711"/>
            <a:ext cx="4136231" cy="1848088"/>
          </a:xfrm>
          <a:prstGeom prst="roundRect">
            <a:avLst>
              <a:gd name="adj" fmla="val 6012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92189" y="5566767"/>
            <a:ext cx="352710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Geniş Ürün Yelpazesi</a:t>
            </a:r>
            <a:endParaRPr lang="en-US" sz="2430" dirty="0"/>
          </a:p>
        </p:txBody>
      </p:sp>
      <p:sp>
        <p:nvSpPr>
          <p:cNvPr id="14" name="Text 11"/>
          <p:cNvSpPr/>
          <p:nvPr/>
        </p:nvSpPr>
        <p:spPr>
          <a:xfrm>
            <a:off x="9892189" y="6100643"/>
            <a:ext cx="36121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Çeşitli giysi ve aksesuar seçenekleri bulunur.</a:t>
            </a:r>
            <a:endParaRPr lang="en-US" sz="1944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400538"/>
            <a:ext cx="1102364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Reklam ve Pazarlama Stratejileri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89164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Sosyal Medya Reklamları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807506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Hedef kitleye ulaşmak için etkili sosyal medya kampanyaları.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Google Ads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421743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Arama motoru optimizasyonu ile görünürlüğü artırma.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789164"/>
            <a:ext cx="345281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İnfluencer İş Birlikleri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Moda influencerları ve blog yazarları ile marka bilinirliğini artırma.</a:t>
            </a:r>
            <a:endParaRPr lang="en-US" sz="1944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487210"/>
            <a:ext cx="739068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Giysi Sepeti Sloganları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2906673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9538" y="2999184"/>
            <a:ext cx="14442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1666280" y="290667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Modaya Adım At!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666280" y="3440549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Giysi Sepeti ile moda dünyasına giriş yapın.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864037" y="4360069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6200" y="4452580"/>
            <a:ext cx="23110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1666280" y="4360069"/>
            <a:ext cx="550414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Tarzınızı Yakalayın, Hemen Giyin!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1666280" y="4893945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Kişisel stilinizi keşfedin ve anında alışveriş yapın.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864037" y="581346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22985" y="5905976"/>
            <a:ext cx="23741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1666280" y="5813465"/>
            <a:ext cx="486775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Modanın Adresi: Giysi Sepeti!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1666280" y="6347341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 son trendleri ve stil önerilerini </a:t>
            </a:r>
            <a:r>
              <a:rPr lang="en-US" sz="1944" dirty="0" err="1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bulabileceğiniz</a:t>
            </a: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tr-TR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 hızlı</a:t>
            </a: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adres.</a:t>
            </a:r>
            <a:endParaRPr lang="en-US" sz="1944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30077" y="663535"/>
            <a:ext cx="7456646" cy="15066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932"/>
              </a:lnSpc>
              <a:buNone/>
            </a:pPr>
            <a:r>
              <a:rPr lang="en-US" sz="4746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Uygulama Geliştirme Süreci</a:t>
            </a:r>
            <a:endParaRPr lang="en-US" sz="4746" dirty="0"/>
          </a:p>
        </p:txBody>
      </p:sp>
      <p:sp>
        <p:nvSpPr>
          <p:cNvPr id="6" name="Shape 3"/>
          <p:cNvSpPr/>
          <p:nvPr/>
        </p:nvSpPr>
        <p:spPr>
          <a:xfrm>
            <a:off x="6667619" y="2531745"/>
            <a:ext cx="48101" cy="5034320"/>
          </a:xfrm>
          <a:prstGeom prst="roundRect">
            <a:avLst>
              <a:gd name="adj" fmla="val 225542"/>
            </a:avLst>
          </a:prstGeom>
          <a:solidFill>
            <a:srgbClr val="C3D4CC"/>
          </a:solidFill>
          <a:ln/>
        </p:spPr>
      </p:sp>
      <p:sp>
        <p:nvSpPr>
          <p:cNvPr id="7" name="Shape 4"/>
          <p:cNvSpPr/>
          <p:nvPr/>
        </p:nvSpPr>
        <p:spPr>
          <a:xfrm>
            <a:off x="6962835" y="3049905"/>
            <a:ext cx="843677" cy="48101"/>
          </a:xfrm>
          <a:prstGeom prst="roundRect">
            <a:avLst>
              <a:gd name="adj" fmla="val 225542"/>
            </a:avLst>
          </a:prstGeom>
          <a:solidFill>
            <a:srgbClr val="C3D4CC"/>
          </a:solidFill>
          <a:ln/>
        </p:spPr>
      </p:sp>
      <p:sp>
        <p:nvSpPr>
          <p:cNvPr id="8" name="Shape 5"/>
          <p:cNvSpPr/>
          <p:nvPr/>
        </p:nvSpPr>
        <p:spPr>
          <a:xfrm>
            <a:off x="6420505" y="2802850"/>
            <a:ext cx="542330" cy="542330"/>
          </a:xfrm>
          <a:prstGeom prst="roundRect">
            <a:avLst>
              <a:gd name="adj" fmla="val 2000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621125" y="2893219"/>
            <a:ext cx="141089" cy="361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7"/>
              </a:lnSpc>
              <a:buNone/>
            </a:pPr>
            <a:r>
              <a:rPr lang="en-US" sz="284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847" dirty="0"/>
          </a:p>
        </p:txBody>
      </p:sp>
      <p:sp>
        <p:nvSpPr>
          <p:cNvPr id="10" name="Text 7"/>
          <p:cNvSpPr/>
          <p:nvPr/>
        </p:nvSpPr>
        <p:spPr>
          <a:xfrm>
            <a:off x="8017550" y="2772727"/>
            <a:ext cx="5175409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Gereksinim Analizi ve Planlama</a:t>
            </a:r>
            <a:endParaRPr lang="en-US" sz="2373" dirty="0"/>
          </a:p>
        </p:txBody>
      </p:sp>
      <p:sp>
        <p:nvSpPr>
          <p:cNvPr id="11" name="Text 8"/>
          <p:cNvSpPr/>
          <p:nvPr/>
        </p:nvSpPr>
        <p:spPr>
          <a:xfrm>
            <a:off x="8017550" y="3293864"/>
            <a:ext cx="5769173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Kullanıcı ihtiyaçlarını belirleme ve proje planı oluşturma.</a:t>
            </a:r>
            <a:endParaRPr lang="en-US" sz="1898" dirty="0"/>
          </a:p>
        </p:txBody>
      </p:sp>
      <p:sp>
        <p:nvSpPr>
          <p:cNvPr id="12" name="Shape 9"/>
          <p:cNvSpPr/>
          <p:nvPr/>
        </p:nvSpPr>
        <p:spPr>
          <a:xfrm>
            <a:off x="6962835" y="5065514"/>
            <a:ext cx="843677" cy="48101"/>
          </a:xfrm>
          <a:prstGeom prst="roundRect">
            <a:avLst>
              <a:gd name="adj" fmla="val 225542"/>
            </a:avLst>
          </a:prstGeom>
          <a:solidFill>
            <a:srgbClr val="C3D4CC"/>
          </a:solidFill>
          <a:ln/>
        </p:spPr>
      </p:sp>
      <p:sp>
        <p:nvSpPr>
          <p:cNvPr id="13" name="Shape 10"/>
          <p:cNvSpPr/>
          <p:nvPr/>
        </p:nvSpPr>
        <p:spPr>
          <a:xfrm>
            <a:off x="6420505" y="4818459"/>
            <a:ext cx="542330" cy="542330"/>
          </a:xfrm>
          <a:prstGeom prst="roundRect">
            <a:avLst>
              <a:gd name="adj" fmla="val 2000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578858" y="4908828"/>
            <a:ext cx="225623" cy="361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7"/>
              </a:lnSpc>
              <a:buNone/>
            </a:pPr>
            <a:r>
              <a:rPr lang="en-US" sz="284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847" dirty="0"/>
          </a:p>
        </p:txBody>
      </p:sp>
      <p:sp>
        <p:nvSpPr>
          <p:cNvPr id="15" name="Text 12"/>
          <p:cNvSpPr/>
          <p:nvPr/>
        </p:nvSpPr>
        <p:spPr>
          <a:xfrm>
            <a:off x="8017550" y="4788337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UI/UX Tasarımı</a:t>
            </a:r>
            <a:endParaRPr lang="en-US" sz="2373" dirty="0"/>
          </a:p>
        </p:txBody>
      </p:sp>
      <p:sp>
        <p:nvSpPr>
          <p:cNvPr id="16" name="Text 13"/>
          <p:cNvSpPr/>
          <p:nvPr/>
        </p:nvSpPr>
        <p:spPr>
          <a:xfrm>
            <a:off x="8017550" y="5309473"/>
            <a:ext cx="576917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Kullanıcı dostu arayüz ve deneyim tasarımı.</a:t>
            </a:r>
            <a:endParaRPr lang="en-US" sz="1898" dirty="0"/>
          </a:p>
        </p:txBody>
      </p:sp>
      <p:sp>
        <p:nvSpPr>
          <p:cNvPr id="17" name="Shape 14"/>
          <p:cNvSpPr/>
          <p:nvPr/>
        </p:nvSpPr>
        <p:spPr>
          <a:xfrm>
            <a:off x="6962835" y="6695361"/>
            <a:ext cx="843677" cy="48101"/>
          </a:xfrm>
          <a:prstGeom prst="roundRect">
            <a:avLst>
              <a:gd name="adj" fmla="val 225542"/>
            </a:avLst>
          </a:prstGeom>
          <a:solidFill>
            <a:srgbClr val="C3D4CC"/>
          </a:solidFill>
          <a:ln/>
        </p:spPr>
      </p:sp>
      <p:sp>
        <p:nvSpPr>
          <p:cNvPr id="18" name="Shape 15"/>
          <p:cNvSpPr/>
          <p:nvPr/>
        </p:nvSpPr>
        <p:spPr>
          <a:xfrm>
            <a:off x="6420505" y="6448306"/>
            <a:ext cx="542330" cy="542330"/>
          </a:xfrm>
          <a:prstGeom prst="roundRect">
            <a:avLst>
              <a:gd name="adj" fmla="val 2000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575762" y="6538674"/>
            <a:ext cx="231815" cy="361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7"/>
              </a:lnSpc>
              <a:buNone/>
            </a:pPr>
            <a:r>
              <a:rPr lang="en-US" sz="284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847" dirty="0"/>
          </a:p>
        </p:txBody>
      </p:sp>
      <p:sp>
        <p:nvSpPr>
          <p:cNvPr id="20" name="Text 17"/>
          <p:cNvSpPr/>
          <p:nvPr/>
        </p:nvSpPr>
        <p:spPr>
          <a:xfrm>
            <a:off x="8017550" y="6418183"/>
            <a:ext cx="5294114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Frontend ve Backend Geliştirme</a:t>
            </a:r>
            <a:endParaRPr lang="en-US" sz="2373" dirty="0"/>
          </a:p>
        </p:txBody>
      </p:sp>
      <p:sp>
        <p:nvSpPr>
          <p:cNvPr id="21" name="Text 18"/>
          <p:cNvSpPr/>
          <p:nvPr/>
        </p:nvSpPr>
        <p:spPr>
          <a:xfrm>
            <a:off x="8017550" y="6939320"/>
            <a:ext cx="576917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Uygulamanın ön yüz ve arka yüz kodlaması.</a:t>
            </a:r>
            <a:endParaRPr lang="en-US" sz="1898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3073" y="607933"/>
            <a:ext cx="7597854" cy="1380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6"/>
              </a:lnSpc>
              <a:buNone/>
            </a:pPr>
            <a:r>
              <a:rPr lang="en-US" sz="4349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Uygulama Yayınlama Süreci</a:t>
            </a:r>
            <a:endParaRPr lang="en-US" sz="4349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19933"/>
            <a:ext cx="1104543" cy="17672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08967" y="2540794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Test Aşaması</a:t>
            </a:r>
            <a:endParaRPr lang="en-US" sz="2174" dirty="0"/>
          </a:p>
        </p:txBody>
      </p:sp>
      <p:sp>
        <p:nvSpPr>
          <p:cNvPr id="8" name="Text 4"/>
          <p:cNvSpPr/>
          <p:nvPr/>
        </p:nvSpPr>
        <p:spPr>
          <a:xfrm>
            <a:off x="2208967" y="3018353"/>
            <a:ext cx="6161961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Kapsamlı testler ve hata düzeltmeleri.</a:t>
            </a:r>
            <a:endParaRPr lang="en-US" sz="1739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4087178"/>
            <a:ext cx="1104543" cy="17672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08967" y="4308038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Beta Yayını</a:t>
            </a:r>
            <a:endParaRPr lang="en-US" sz="2174" dirty="0"/>
          </a:p>
        </p:txBody>
      </p:sp>
      <p:sp>
        <p:nvSpPr>
          <p:cNvPr id="11" name="Text 6"/>
          <p:cNvSpPr/>
          <p:nvPr/>
        </p:nvSpPr>
        <p:spPr>
          <a:xfrm>
            <a:off x="2208967" y="4785598"/>
            <a:ext cx="6161961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Sınırlı kullanıcı grubuyla test ve geri bildirim toplama.</a:t>
            </a:r>
            <a:endParaRPr lang="en-US" sz="1739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5854422"/>
            <a:ext cx="1104543" cy="17672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08967" y="6075283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Resmi Yayın</a:t>
            </a:r>
            <a:endParaRPr lang="en-US" sz="2174" dirty="0"/>
          </a:p>
        </p:txBody>
      </p:sp>
      <p:sp>
        <p:nvSpPr>
          <p:cNvPr id="14" name="Text 8"/>
          <p:cNvSpPr/>
          <p:nvPr/>
        </p:nvSpPr>
        <p:spPr>
          <a:xfrm>
            <a:off x="2208967" y="6552843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Uygulamanın mağazalarda yayınlanması ve pazarlama faaliyetleri.</a:t>
            </a:r>
            <a:endParaRPr lang="en-US" sz="1739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137285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Sıkça Sorulan Sorular (1)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350437" y="3050619"/>
            <a:ext cx="7415927" cy="4041696"/>
          </a:xfrm>
          <a:prstGeom prst="roundRect">
            <a:avLst>
              <a:gd name="adj" fmla="val 2749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365677" y="3065859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612493" y="3221593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Giysi Sepeti nedir?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10309027" y="3221593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Online moda alışveriş uygulaması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6365677" y="4167426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612493" y="4323159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Nasıl kullanılır?</a:t>
            </a:r>
            <a:endParaRPr lang="en-US" sz="1944" dirty="0"/>
          </a:p>
        </p:txBody>
      </p:sp>
      <p:sp>
        <p:nvSpPr>
          <p:cNvPr id="12" name="Text 9"/>
          <p:cNvSpPr/>
          <p:nvPr/>
        </p:nvSpPr>
        <p:spPr>
          <a:xfrm>
            <a:off x="10309027" y="4323159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Uygulama indirilerek hesap oluşturulur</a:t>
            </a:r>
            <a:endParaRPr lang="en-US" sz="1944" dirty="0"/>
          </a:p>
        </p:txBody>
      </p:sp>
      <p:sp>
        <p:nvSpPr>
          <p:cNvPr id="13" name="Shape 10"/>
          <p:cNvSpPr/>
          <p:nvPr/>
        </p:nvSpPr>
        <p:spPr>
          <a:xfrm>
            <a:off x="6365677" y="5268992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612493" y="542472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Teslimat süresi?</a:t>
            </a:r>
            <a:endParaRPr lang="en-US" sz="1944" dirty="0"/>
          </a:p>
        </p:txBody>
      </p:sp>
      <p:sp>
        <p:nvSpPr>
          <p:cNvPr id="15" name="Text 12"/>
          <p:cNvSpPr/>
          <p:nvPr/>
        </p:nvSpPr>
        <p:spPr>
          <a:xfrm>
            <a:off x="10309027" y="5424726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tr-TR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Gün içerisinde 1-2 saat</a:t>
            </a:r>
            <a:endParaRPr lang="en-US" sz="1944" dirty="0"/>
          </a:p>
        </p:txBody>
      </p:sp>
      <p:sp>
        <p:nvSpPr>
          <p:cNvPr id="16" name="Shape 13"/>
          <p:cNvSpPr/>
          <p:nvPr/>
        </p:nvSpPr>
        <p:spPr>
          <a:xfrm>
            <a:off x="6365677" y="5975509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6612493" y="6131242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Terzi hizmeti nedir?</a:t>
            </a:r>
            <a:endParaRPr lang="en-US" sz="1944" dirty="0"/>
          </a:p>
        </p:txBody>
      </p:sp>
      <p:sp>
        <p:nvSpPr>
          <p:cNvPr id="18" name="Text 15"/>
          <p:cNvSpPr/>
          <p:nvPr/>
        </p:nvSpPr>
        <p:spPr>
          <a:xfrm>
            <a:off x="10309027" y="6131242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Kıyafetlerin ölçüye göre düzenlenmesi</a:t>
            </a:r>
            <a:endParaRPr lang="en-US" sz="1944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21516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88035" y="866180"/>
            <a:ext cx="6542365" cy="626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33"/>
              </a:lnSpc>
              <a:buNone/>
            </a:pPr>
            <a:r>
              <a:rPr lang="en-US" sz="3946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Sıkça Sorulan Sorular (2)</a:t>
            </a:r>
            <a:endParaRPr lang="en-US" sz="3946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035" y="1793319"/>
            <a:ext cx="501134" cy="5011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88035" y="2494836"/>
            <a:ext cx="2943582" cy="3132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7"/>
              </a:lnSpc>
              <a:buNone/>
            </a:pPr>
            <a:r>
              <a:rPr lang="en-US" sz="197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Sanal Deneme Kabini</a:t>
            </a:r>
            <a:endParaRPr lang="en-US" sz="1973" dirty="0"/>
          </a:p>
        </p:txBody>
      </p:sp>
      <p:sp>
        <p:nvSpPr>
          <p:cNvPr id="8" name="Text 4"/>
          <p:cNvSpPr/>
          <p:nvPr/>
        </p:nvSpPr>
        <p:spPr>
          <a:xfrm>
            <a:off x="6188035" y="3008470"/>
            <a:ext cx="7740729" cy="6773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6"/>
              </a:lnSpc>
              <a:buNone/>
            </a:pPr>
            <a:r>
              <a:rPr lang="tr-TR" sz="1579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Web uygulamasını indirip kayıt oluşturma sırasında vücut ölçülerinize uygun</a:t>
            </a:r>
          </a:p>
          <a:p>
            <a:pPr marL="0" indent="0" algn="l">
              <a:lnSpc>
                <a:spcPts val="2526"/>
              </a:lnSpc>
              <a:buNone/>
            </a:pPr>
            <a:r>
              <a:rPr lang="tr-TR" sz="1579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kişiselleştirilmiştir </a:t>
            </a:r>
            <a:r>
              <a:rPr lang="tr-TR" sz="1579" dirty="0" err="1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avatar</a:t>
            </a:r>
            <a:r>
              <a:rPr lang="tr-TR" sz="1579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karakteriniz </a:t>
            </a:r>
            <a:r>
              <a:rPr lang="en-US" sz="1579" dirty="0" err="1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ile</a:t>
            </a:r>
            <a:r>
              <a:rPr lang="en-US" sz="1579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kıyafetleri sanal olarak deneyebilirsiniz.</a:t>
            </a:r>
            <a:endParaRPr lang="en-US" sz="1579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035" y="3850481"/>
            <a:ext cx="501134" cy="5011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88035" y="4551998"/>
            <a:ext cx="2575798" cy="3132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7"/>
              </a:lnSpc>
              <a:buNone/>
            </a:pPr>
            <a:r>
              <a:rPr lang="en-US" sz="197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Ödeme Yöntemleri</a:t>
            </a:r>
            <a:endParaRPr lang="en-US" sz="1973" dirty="0"/>
          </a:p>
        </p:txBody>
      </p:sp>
      <p:sp>
        <p:nvSpPr>
          <p:cNvPr id="11" name="Text 6"/>
          <p:cNvSpPr/>
          <p:nvPr/>
        </p:nvSpPr>
        <p:spPr>
          <a:xfrm>
            <a:off x="6188035" y="4985504"/>
            <a:ext cx="7740729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6"/>
              </a:lnSpc>
              <a:buNone/>
            </a:pPr>
            <a:r>
              <a:rPr lang="en-US" sz="1579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Kredi kartı, banka kartı ve </a:t>
            </a:r>
            <a:r>
              <a:rPr lang="en-US" sz="1579" dirty="0" err="1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kapıda</a:t>
            </a:r>
            <a:r>
              <a:rPr lang="en-US" sz="1579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en-US" sz="1579" dirty="0" err="1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ödeme</a:t>
            </a:r>
            <a:r>
              <a:rPr lang="tr-TR" sz="1579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(nakit)</a:t>
            </a:r>
            <a:r>
              <a:rPr lang="en-US" sz="1579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seçenekleri mevcuttur.</a:t>
            </a:r>
            <a:endParaRPr lang="en-US" sz="1579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8035" y="5907643"/>
            <a:ext cx="501134" cy="50113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188035" y="6609159"/>
            <a:ext cx="2505908" cy="3132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7"/>
              </a:lnSpc>
              <a:buNone/>
            </a:pPr>
            <a:r>
              <a:rPr lang="en-US" sz="197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İade ve Değişim</a:t>
            </a:r>
            <a:endParaRPr lang="en-US" sz="1973" dirty="0"/>
          </a:p>
        </p:txBody>
      </p:sp>
      <p:sp>
        <p:nvSpPr>
          <p:cNvPr id="14" name="Text 8"/>
          <p:cNvSpPr/>
          <p:nvPr/>
        </p:nvSpPr>
        <p:spPr>
          <a:xfrm>
            <a:off x="6188035" y="7042666"/>
            <a:ext cx="7740729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6"/>
              </a:lnSpc>
              <a:buNone/>
            </a:pPr>
            <a:r>
              <a:rPr lang="en-US" sz="1579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14 gün içinde ücretsiz iade ve değişim yapabilirsiniz.</a:t>
            </a:r>
            <a:endParaRPr lang="en-US" sz="1579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84000" y="1011317"/>
            <a:ext cx="7548801" cy="14242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608"/>
              </a:lnSpc>
              <a:buNone/>
            </a:pPr>
            <a:r>
              <a:rPr lang="en-US" sz="4486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Hizmet Bölgeleri ve İş Birliği</a:t>
            </a:r>
            <a:endParaRPr lang="en-US" sz="4486" dirty="0"/>
          </a:p>
        </p:txBody>
      </p:sp>
      <p:sp>
        <p:nvSpPr>
          <p:cNvPr id="6" name="Shape 3"/>
          <p:cNvSpPr/>
          <p:nvPr/>
        </p:nvSpPr>
        <p:spPr>
          <a:xfrm>
            <a:off x="6284000" y="2777371"/>
            <a:ext cx="7548801" cy="1328380"/>
          </a:xfrm>
          <a:prstGeom prst="roundRect">
            <a:avLst>
              <a:gd name="adj" fmla="val 772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9505" y="3012877"/>
            <a:ext cx="2848689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4"/>
              </a:lnSpc>
              <a:buNone/>
            </a:pPr>
            <a:r>
              <a:rPr lang="en-US" sz="224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Hizmet Bölgeleri</a:t>
            </a:r>
            <a:endParaRPr lang="en-US" sz="2243" dirty="0"/>
          </a:p>
        </p:txBody>
      </p:sp>
      <p:sp>
        <p:nvSpPr>
          <p:cNvPr id="8" name="Text 5"/>
          <p:cNvSpPr/>
          <p:nvPr/>
        </p:nvSpPr>
        <p:spPr>
          <a:xfrm>
            <a:off x="6519505" y="3505676"/>
            <a:ext cx="7077789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1"/>
              </a:lnSpc>
              <a:buNone/>
            </a:pPr>
            <a:r>
              <a:rPr lang="en-US" sz="179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Giysi Sepeti şu an Türkiye'nin tüm illerinde hizmet vermektedir.</a:t>
            </a:r>
            <a:endParaRPr lang="en-US" sz="1794" dirty="0"/>
          </a:p>
        </p:txBody>
      </p:sp>
      <p:sp>
        <p:nvSpPr>
          <p:cNvPr id="9" name="Shape 6"/>
          <p:cNvSpPr/>
          <p:nvPr/>
        </p:nvSpPr>
        <p:spPr>
          <a:xfrm>
            <a:off x="6284000" y="4333637"/>
            <a:ext cx="7548801" cy="1328380"/>
          </a:xfrm>
          <a:prstGeom prst="roundRect">
            <a:avLst>
              <a:gd name="adj" fmla="val 772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519505" y="4569143"/>
            <a:ext cx="2848689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4"/>
              </a:lnSpc>
              <a:buNone/>
            </a:pPr>
            <a:r>
              <a:rPr lang="en-US" sz="224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İş Birliği Fırsatları</a:t>
            </a:r>
            <a:endParaRPr lang="en-US" sz="2243" dirty="0"/>
          </a:p>
        </p:txBody>
      </p:sp>
      <p:sp>
        <p:nvSpPr>
          <p:cNvPr id="11" name="Text 8"/>
          <p:cNvSpPr/>
          <p:nvPr/>
        </p:nvSpPr>
        <p:spPr>
          <a:xfrm>
            <a:off x="6519505" y="5061942"/>
            <a:ext cx="7077789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1"/>
              </a:lnSpc>
              <a:buNone/>
            </a:pPr>
            <a:r>
              <a:rPr lang="en-US" sz="179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Marka sahipleri ve tasarımcılar için iş birliği imkanları sunuyoruz.</a:t>
            </a:r>
            <a:endParaRPr lang="en-US" sz="1794" dirty="0"/>
          </a:p>
        </p:txBody>
      </p:sp>
      <p:sp>
        <p:nvSpPr>
          <p:cNvPr id="12" name="Shape 9"/>
          <p:cNvSpPr/>
          <p:nvPr/>
        </p:nvSpPr>
        <p:spPr>
          <a:xfrm>
            <a:off x="6284000" y="5889903"/>
            <a:ext cx="7548801" cy="1328380"/>
          </a:xfrm>
          <a:prstGeom prst="roundRect">
            <a:avLst>
              <a:gd name="adj" fmla="val 772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9505" y="6125408"/>
            <a:ext cx="2849761" cy="3561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04"/>
              </a:lnSpc>
              <a:buNone/>
            </a:pPr>
            <a:r>
              <a:rPr lang="en-US" sz="224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Müşteri Hizmetleri</a:t>
            </a:r>
            <a:endParaRPr lang="en-US" sz="2243" dirty="0"/>
          </a:p>
        </p:txBody>
      </p:sp>
      <p:sp>
        <p:nvSpPr>
          <p:cNvPr id="14" name="Text 11"/>
          <p:cNvSpPr/>
          <p:nvPr/>
        </p:nvSpPr>
        <p:spPr>
          <a:xfrm>
            <a:off x="6519505" y="6618208"/>
            <a:ext cx="7077789" cy="364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71"/>
              </a:lnSpc>
              <a:buNone/>
            </a:pPr>
            <a:r>
              <a:rPr lang="en-US" sz="179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Sorun yaşarsanız 7/24 müşteri hizmetlerimiz size yardımcı olacaktır.</a:t>
            </a:r>
            <a:endParaRPr lang="en-US" sz="1794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4759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 rotWithShape="1">
          <a:blip r:embed="rId3"/>
          <a:srcRect t="6916" b="17191"/>
          <a:stretch/>
        </p:blipFill>
        <p:spPr>
          <a:xfrm>
            <a:off x="7402176" y="738901"/>
            <a:ext cx="5461991" cy="62179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9861" y="2175271"/>
            <a:ext cx="7415927" cy="10646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tr-TR" sz="6707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   </a:t>
            </a:r>
            <a:r>
              <a:rPr lang="en-US" sz="6707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GİYSİ SEPETİ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707920" y="3930992"/>
            <a:ext cx="4597956" cy="46279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               </a:t>
            </a:r>
            <a:r>
              <a:rPr lang="tr-TR" sz="2916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    </a:t>
            </a:r>
            <a:r>
              <a:rPr lang="en-US" sz="2916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TEŞEKKÜRLER</a:t>
            </a:r>
            <a:endParaRPr lang="en-US" sz="2916" dirty="0"/>
          </a:p>
        </p:txBody>
      </p:sp>
      <p:sp>
        <p:nvSpPr>
          <p:cNvPr id="7" name="Text 4"/>
          <p:cNvSpPr/>
          <p:nvPr/>
        </p:nvSpPr>
        <p:spPr>
          <a:xfrm>
            <a:off x="864037" y="5051227"/>
            <a:ext cx="74159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F67A488B-7350-4782-A455-59ED4FDDB5DF}"/>
              </a:ext>
            </a:extLst>
          </p:cNvPr>
          <p:cNvSpPr/>
          <p:nvPr/>
        </p:nvSpPr>
        <p:spPr>
          <a:xfrm>
            <a:off x="891669" y="5340043"/>
            <a:ext cx="4597956" cy="12434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645"/>
              </a:lnSpc>
              <a:buNone/>
            </a:pPr>
            <a:r>
              <a:rPr lang="en-US" sz="2916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               </a:t>
            </a:r>
            <a:r>
              <a:rPr lang="tr-TR" sz="2916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  MELİKE ÇAYA </a:t>
            </a:r>
          </a:p>
          <a:p>
            <a:pPr marL="0" indent="0">
              <a:lnSpc>
                <a:spcPts val="3645"/>
              </a:lnSpc>
              <a:buNone/>
            </a:pPr>
            <a:r>
              <a:rPr lang="tr-TR" sz="2916" b="1" dirty="0">
                <a:solidFill>
                  <a:srgbClr val="233939"/>
                </a:solidFill>
                <a:ea typeface="Syne" pitchFamily="34" charset="-122"/>
              </a:rPr>
              <a:t>          MUSTAFA FURKAN ÇAYA</a:t>
            </a:r>
            <a:endParaRPr lang="en-US" sz="291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365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72960" y="3095506"/>
            <a:ext cx="6858476" cy="6341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93"/>
              </a:lnSpc>
              <a:buNone/>
            </a:pPr>
            <a:r>
              <a:rPr lang="en-US" sz="3995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Giysi Sepeti'nin Hedefleri</a:t>
            </a:r>
            <a:endParaRPr lang="en-US" sz="3995" dirty="0"/>
          </a:p>
        </p:txBody>
      </p:sp>
      <p:sp>
        <p:nvSpPr>
          <p:cNvPr id="6" name="Shape 3"/>
          <p:cNvSpPr/>
          <p:nvPr/>
        </p:nvSpPr>
        <p:spPr>
          <a:xfrm>
            <a:off x="7294959" y="4033957"/>
            <a:ext cx="40481" cy="3636645"/>
          </a:xfrm>
          <a:prstGeom prst="roundRect">
            <a:avLst>
              <a:gd name="adj" fmla="val 225574"/>
            </a:avLst>
          </a:prstGeom>
          <a:solidFill>
            <a:srgbClr val="C3D4CC"/>
          </a:solidFill>
          <a:ln/>
        </p:spPr>
      </p:sp>
      <p:sp>
        <p:nvSpPr>
          <p:cNvPr id="7" name="Shape 4"/>
          <p:cNvSpPr/>
          <p:nvPr/>
        </p:nvSpPr>
        <p:spPr>
          <a:xfrm>
            <a:off x="6376749" y="4470202"/>
            <a:ext cx="710208" cy="40481"/>
          </a:xfrm>
          <a:prstGeom prst="roundRect">
            <a:avLst>
              <a:gd name="adj" fmla="val 225574"/>
            </a:avLst>
          </a:prstGeom>
          <a:solidFill>
            <a:srgbClr val="C3D4CC"/>
          </a:solidFill>
          <a:ln/>
        </p:spPr>
      </p:sp>
      <p:sp>
        <p:nvSpPr>
          <p:cNvPr id="8" name="Shape 5"/>
          <p:cNvSpPr/>
          <p:nvPr/>
        </p:nvSpPr>
        <p:spPr>
          <a:xfrm>
            <a:off x="7086957" y="4262199"/>
            <a:ext cx="456486" cy="456486"/>
          </a:xfrm>
          <a:prstGeom prst="roundRect">
            <a:avLst>
              <a:gd name="adj" fmla="val 2000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255788" y="4338280"/>
            <a:ext cx="118705" cy="304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7"/>
              </a:lnSpc>
              <a:buNone/>
            </a:pPr>
            <a:r>
              <a:rPr lang="en-US" sz="239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397" dirty="0"/>
          </a:p>
        </p:txBody>
      </p:sp>
      <p:sp>
        <p:nvSpPr>
          <p:cNvPr id="10" name="Text 7"/>
          <p:cNvSpPr/>
          <p:nvPr/>
        </p:nvSpPr>
        <p:spPr>
          <a:xfrm>
            <a:off x="1772960" y="4236839"/>
            <a:ext cx="4426268" cy="6338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97"/>
              </a:lnSpc>
              <a:buNone/>
            </a:pPr>
            <a:r>
              <a:rPr lang="en-US" sz="199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Kullanıcı Deneyimini İyileştirmek</a:t>
            </a:r>
            <a:endParaRPr lang="en-US" sz="1997" dirty="0"/>
          </a:p>
        </p:txBody>
      </p:sp>
      <p:sp>
        <p:nvSpPr>
          <p:cNvPr id="11" name="Text 8"/>
          <p:cNvSpPr/>
          <p:nvPr/>
        </p:nvSpPr>
        <p:spPr>
          <a:xfrm>
            <a:off x="1772960" y="4992410"/>
            <a:ext cx="4426268" cy="6491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556"/>
              </a:lnSpc>
              <a:buNone/>
            </a:pPr>
            <a:r>
              <a:rPr lang="en-US" sz="159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Uygulama arayüzünü ve işlevselliğini sürekli geliştirmek.</a:t>
            </a:r>
            <a:endParaRPr lang="en-US" sz="1598" dirty="0"/>
          </a:p>
        </p:txBody>
      </p:sp>
      <p:sp>
        <p:nvSpPr>
          <p:cNvPr id="12" name="Shape 9"/>
          <p:cNvSpPr/>
          <p:nvPr/>
        </p:nvSpPr>
        <p:spPr>
          <a:xfrm>
            <a:off x="7543443" y="5484733"/>
            <a:ext cx="710208" cy="40481"/>
          </a:xfrm>
          <a:prstGeom prst="roundRect">
            <a:avLst>
              <a:gd name="adj" fmla="val 225574"/>
            </a:avLst>
          </a:prstGeom>
          <a:solidFill>
            <a:srgbClr val="C3D4CC"/>
          </a:solidFill>
          <a:ln/>
        </p:spPr>
      </p:sp>
      <p:sp>
        <p:nvSpPr>
          <p:cNvPr id="13" name="Shape 10"/>
          <p:cNvSpPr/>
          <p:nvPr/>
        </p:nvSpPr>
        <p:spPr>
          <a:xfrm>
            <a:off x="7086957" y="5276731"/>
            <a:ext cx="456486" cy="456486"/>
          </a:xfrm>
          <a:prstGeom prst="roundRect">
            <a:avLst>
              <a:gd name="adj" fmla="val 2000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20188" y="5352812"/>
            <a:ext cx="189905" cy="304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7"/>
              </a:lnSpc>
              <a:buNone/>
            </a:pPr>
            <a:r>
              <a:rPr lang="en-US" sz="239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397" dirty="0"/>
          </a:p>
        </p:txBody>
      </p:sp>
      <p:sp>
        <p:nvSpPr>
          <p:cNvPr id="15" name="Text 12"/>
          <p:cNvSpPr/>
          <p:nvPr/>
        </p:nvSpPr>
        <p:spPr>
          <a:xfrm>
            <a:off x="8431173" y="5251371"/>
            <a:ext cx="4118848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7"/>
              </a:lnSpc>
              <a:buNone/>
            </a:pPr>
            <a:r>
              <a:rPr lang="en-US" sz="199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Geniş Ürün Yelpazesi Sunmak</a:t>
            </a:r>
            <a:endParaRPr lang="en-US" sz="1997" dirty="0"/>
          </a:p>
        </p:txBody>
      </p:sp>
      <p:sp>
        <p:nvSpPr>
          <p:cNvPr id="16" name="Text 13"/>
          <p:cNvSpPr/>
          <p:nvPr/>
        </p:nvSpPr>
        <p:spPr>
          <a:xfrm>
            <a:off x="8431173" y="5689997"/>
            <a:ext cx="4426268" cy="324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56"/>
              </a:lnSpc>
              <a:buNone/>
            </a:pPr>
            <a:r>
              <a:rPr lang="en-US" sz="159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Farklı stil ve bütçelere uygun ürünler sağlamak.</a:t>
            </a:r>
            <a:endParaRPr lang="en-US" sz="1598" dirty="0"/>
          </a:p>
        </p:txBody>
      </p:sp>
      <p:sp>
        <p:nvSpPr>
          <p:cNvPr id="17" name="Shape 14"/>
          <p:cNvSpPr/>
          <p:nvPr/>
        </p:nvSpPr>
        <p:spPr>
          <a:xfrm>
            <a:off x="6376749" y="6483548"/>
            <a:ext cx="710208" cy="40481"/>
          </a:xfrm>
          <a:prstGeom prst="roundRect">
            <a:avLst>
              <a:gd name="adj" fmla="val 225574"/>
            </a:avLst>
          </a:prstGeom>
          <a:solidFill>
            <a:srgbClr val="C3D4CC"/>
          </a:solidFill>
          <a:ln/>
        </p:spPr>
      </p:sp>
      <p:sp>
        <p:nvSpPr>
          <p:cNvPr id="18" name="Shape 15"/>
          <p:cNvSpPr/>
          <p:nvPr/>
        </p:nvSpPr>
        <p:spPr>
          <a:xfrm>
            <a:off x="7086957" y="6275546"/>
            <a:ext cx="456486" cy="456486"/>
          </a:xfrm>
          <a:prstGeom prst="roundRect">
            <a:avLst>
              <a:gd name="adj" fmla="val 2000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7217569" y="6351627"/>
            <a:ext cx="195143" cy="3043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97"/>
              </a:lnSpc>
              <a:buNone/>
            </a:pPr>
            <a:r>
              <a:rPr lang="en-US" sz="239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397" dirty="0"/>
          </a:p>
        </p:txBody>
      </p:sp>
      <p:sp>
        <p:nvSpPr>
          <p:cNvPr id="20" name="Text 17"/>
          <p:cNvSpPr/>
          <p:nvPr/>
        </p:nvSpPr>
        <p:spPr>
          <a:xfrm>
            <a:off x="2718078" y="6250186"/>
            <a:ext cx="3481149" cy="3169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97"/>
              </a:lnSpc>
              <a:buNone/>
            </a:pPr>
            <a:r>
              <a:rPr lang="en-US" sz="199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Hızlı ve Güvenilir Teslimat</a:t>
            </a:r>
            <a:endParaRPr lang="en-US" sz="1997" dirty="0"/>
          </a:p>
        </p:txBody>
      </p:sp>
      <p:sp>
        <p:nvSpPr>
          <p:cNvPr id="21" name="Text 18"/>
          <p:cNvSpPr/>
          <p:nvPr/>
        </p:nvSpPr>
        <p:spPr>
          <a:xfrm>
            <a:off x="1772960" y="6688812"/>
            <a:ext cx="4426268" cy="32456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56"/>
              </a:lnSpc>
              <a:buNone/>
            </a:pPr>
            <a:r>
              <a:rPr lang="en-US" sz="159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Siparişleri aynı gün içinde teslim etmek.</a:t>
            </a:r>
            <a:endParaRPr lang="en-US" sz="159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3677" y="663535"/>
            <a:ext cx="7456646" cy="150661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932"/>
              </a:lnSpc>
              <a:buNone/>
            </a:pPr>
            <a:r>
              <a:rPr lang="en-US" sz="4746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Giysi Sepeti'nin Diğer Hedefleri</a:t>
            </a:r>
            <a:endParaRPr lang="en-US" sz="4746" dirty="0"/>
          </a:p>
        </p:txBody>
      </p:sp>
      <p:sp>
        <p:nvSpPr>
          <p:cNvPr id="6" name="Shape 3"/>
          <p:cNvSpPr/>
          <p:nvPr/>
        </p:nvSpPr>
        <p:spPr>
          <a:xfrm>
            <a:off x="1181219" y="2531745"/>
            <a:ext cx="48101" cy="5034320"/>
          </a:xfrm>
          <a:prstGeom prst="roundRect">
            <a:avLst>
              <a:gd name="adj" fmla="val 225542"/>
            </a:avLst>
          </a:prstGeom>
          <a:solidFill>
            <a:srgbClr val="C3D4CC"/>
          </a:solidFill>
          <a:ln/>
        </p:spPr>
      </p:sp>
      <p:sp>
        <p:nvSpPr>
          <p:cNvPr id="7" name="Shape 4"/>
          <p:cNvSpPr/>
          <p:nvPr/>
        </p:nvSpPr>
        <p:spPr>
          <a:xfrm>
            <a:off x="1476435" y="3049905"/>
            <a:ext cx="843677" cy="48101"/>
          </a:xfrm>
          <a:prstGeom prst="roundRect">
            <a:avLst>
              <a:gd name="adj" fmla="val 225542"/>
            </a:avLst>
          </a:prstGeom>
          <a:solidFill>
            <a:srgbClr val="C3D4CC"/>
          </a:solidFill>
          <a:ln/>
        </p:spPr>
      </p:sp>
      <p:sp>
        <p:nvSpPr>
          <p:cNvPr id="8" name="Shape 5"/>
          <p:cNvSpPr/>
          <p:nvPr/>
        </p:nvSpPr>
        <p:spPr>
          <a:xfrm>
            <a:off x="934105" y="2802850"/>
            <a:ext cx="542330" cy="542330"/>
          </a:xfrm>
          <a:prstGeom prst="roundRect">
            <a:avLst>
              <a:gd name="adj" fmla="val 2000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134725" y="2893219"/>
            <a:ext cx="141089" cy="361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7"/>
              </a:lnSpc>
              <a:buNone/>
            </a:pPr>
            <a:r>
              <a:rPr lang="en-US" sz="284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847" dirty="0"/>
          </a:p>
        </p:txBody>
      </p:sp>
      <p:sp>
        <p:nvSpPr>
          <p:cNvPr id="10" name="Text 7"/>
          <p:cNvSpPr/>
          <p:nvPr/>
        </p:nvSpPr>
        <p:spPr>
          <a:xfrm>
            <a:off x="2531150" y="2772727"/>
            <a:ext cx="4554617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Güvenli Ödeme Seçenekleri</a:t>
            </a:r>
            <a:endParaRPr lang="en-US" sz="2373" dirty="0"/>
          </a:p>
        </p:txBody>
      </p:sp>
      <p:sp>
        <p:nvSpPr>
          <p:cNvPr id="11" name="Text 8"/>
          <p:cNvSpPr/>
          <p:nvPr/>
        </p:nvSpPr>
        <p:spPr>
          <a:xfrm>
            <a:off x="2531150" y="3293864"/>
            <a:ext cx="576917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Çeşitli ve güvenli ödeme yöntemleri sunmak.</a:t>
            </a:r>
            <a:endParaRPr lang="en-US" sz="1898" dirty="0"/>
          </a:p>
        </p:txBody>
      </p:sp>
      <p:sp>
        <p:nvSpPr>
          <p:cNvPr id="12" name="Shape 9"/>
          <p:cNvSpPr/>
          <p:nvPr/>
        </p:nvSpPr>
        <p:spPr>
          <a:xfrm>
            <a:off x="1476435" y="4679752"/>
            <a:ext cx="843677" cy="48101"/>
          </a:xfrm>
          <a:prstGeom prst="roundRect">
            <a:avLst>
              <a:gd name="adj" fmla="val 225542"/>
            </a:avLst>
          </a:prstGeom>
          <a:solidFill>
            <a:srgbClr val="C3D4CC"/>
          </a:solidFill>
          <a:ln/>
        </p:spPr>
      </p:sp>
      <p:sp>
        <p:nvSpPr>
          <p:cNvPr id="13" name="Shape 10"/>
          <p:cNvSpPr/>
          <p:nvPr/>
        </p:nvSpPr>
        <p:spPr>
          <a:xfrm>
            <a:off x="934105" y="4432697"/>
            <a:ext cx="542330" cy="542330"/>
          </a:xfrm>
          <a:prstGeom prst="roundRect">
            <a:avLst>
              <a:gd name="adj" fmla="val 2000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92458" y="4523065"/>
            <a:ext cx="225623" cy="361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7"/>
              </a:lnSpc>
              <a:buNone/>
            </a:pPr>
            <a:r>
              <a:rPr lang="en-US" sz="284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847" dirty="0"/>
          </a:p>
        </p:txBody>
      </p:sp>
      <p:sp>
        <p:nvSpPr>
          <p:cNvPr id="15" name="Text 12"/>
          <p:cNvSpPr/>
          <p:nvPr/>
        </p:nvSpPr>
        <p:spPr>
          <a:xfrm>
            <a:off x="2531150" y="4402574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Mağaza İşbirlikleri</a:t>
            </a:r>
            <a:endParaRPr lang="en-US" sz="2373" dirty="0"/>
          </a:p>
        </p:txBody>
      </p:sp>
      <p:sp>
        <p:nvSpPr>
          <p:cNvPr id="16" name="Text 13"/>
          <p:cNvSpPr/>
          <p:nvPr/>
        </p:nvSpPr>
        <p:spPr>
          <a:xfrm>
            <a:off x="2531150" y="4923711"/>
            <a:ext cx="576917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Yerel ve ulusal markalarla ortaklıklar kurmak.</a:t>
            </a:r>
            <a:endParaRPr lang="en-US" sz="1898" dirty="0"/>
          </a:p>
        </p:txBody>
      </p:sp>
      <p:sp>
        <p:nvSpPr>
          <p:cNvPr id="17" name="Shape 14"/>
          <p:cNvSpPr/>
          <p:nvPr/>
        </p:nvSpPr>
        <p:spPr>
          <a:xfrm>
            <a:off x="1476435" y="6309598"/>
            <a:ext cx="843677" cy="48101"/>
          </a:xfrm>
          <a:prstGeom prst="roundRect">
            <a:avLst>
              <a:gd name="adj" fmla="val 225542"/>
            </a:avLst>
          </a:prstGeom>
          <a:solidFill>
            <a:srgbClr val="C3D4CC"/>
          </a:solidFill>
          <a:ln/>
        </p:spPr>
      </p:sp>
      <p:sp>
        <p:nvSpPr>
          <p:cNvPr id="18" name="Shape 15"/>
          <p:cNvSpPr/>
          <p:nvPr/>
        </p:nvSpPr>
        <p:spPr>
          <a:xfrm>
            <a:off x="934105" y="6062543"/>
            <a:ext cx="542330" cy="542330"/>
          </a:xfrm>
          <a:prstGeom prst="roundRect">
            <a:avLst>
              <a:gd name="adj" fmla="val 2000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89362" y="6152912"/>
            <a:ext cx="231815" cy="3615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847"/>
              </a:lnSpc>
              <a:buNone/>
            </a:pPr>
            <a:r>
              <a:rPr lang="en-US" sz="284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847" dirty="0"/>
          </a:p>
        </p:txBody>
      </p:sp>
      <p:sp>
        <p:nvSpPr>
          <p:cNvPr id="20" name="Text 17"/>
          <p:cNvSpPr/>
          <p:nvPr/>
        </p:nvSpPr>
        <p:spPr>
          <a:xfrm>
            <a:off x="2531150" y="6032421"/>
            <a:ext cx="3497580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966"/>
              </a:lnSpc>
              <a:buNone/>
            </a:pPr>
            <a:r>
              <a:rPr lang="en-US" sz="2373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Müşteri Memnuniyeti</a:t>
            </a:r>
            <a:endParaRPr lang="en-US" sz="2373" dirty="0"/>
          </a:p>
        </p:txBody>
      </p:sp>
      <p:sp>
        <p:nvSpPr>
          <p:cNvPr id="21" name="Text 18"/>
          <p:cNvSpPr/>
          <p:nvPr/>
        </p:nvSpPr>
        <p:spPr>
          <a:xfrm>
            <a:off x="2531150" y="6553557"/>
            <a:ext cx="5769173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037"/>
              </a:lnSpc>
              <a:buNone/>
            </a:pPr>
            <a:r>
              <a:rPr lang="en-US" sz="1898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Kullanıcı geri bildirimlerini dikkate alarak hizmet kalitesini artırmak.</a:t>
            </a:r>
            <a:endParaRPr lang="en-US" sz="189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289685"/>
            <a:ext cx="663892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Uygulama Konsepti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2709148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9538" y="2801660"/>
            <a:ext cx="14442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1666280" y="2709148"/>
            <a:ext cx="4111704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Mobil ve Web Platformu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666280" y="3243024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Kullanıcılar hem mobil cihazlardan hem de web üzerinden erişebilir.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864037" y="4557593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6200" y="4650105"/>
            <a:ext cx="23110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1666280" y="4557593"/>
            <a:ext cx="4913709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Yakın Mağazalardan Alışveriş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1666280" y="5091470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Konuma dayalı mağaza ve ürün önerileri sunar.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864037" y="6010989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022985" y="6103501"/>
            <a:ext cx="23741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1666280" y="601098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Aynı Gün Teslimat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1666280" y="6544866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Seçilen ürünler hızlı bir şekilde teslim edilir.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3992880"/>
            <a:ext cx="1071503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Giysi Sepeti'nin Temel Özellikleri</a:t>
            </a:r>
            <a:endParaRPr lang="en-US" sz="486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5134689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4037" y="5998726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Kayıt ve Giriş</a:t>
            </a:r>
            <a:endParaRPr lang="en-US" sz="2430" dirty="0"/>
          </a:p>
        </p:txBody>
      </p:sp>
      <p:sp>
        <p:nvSpPr>
          <p:cNvPr id="8" name="Text 4"/>
          <p:cNvSpPr/>
          <p:nvPr/>
        </p:nvSpPr>
        <p:spPr>
          <a:xfrm>
            <a:off x="864037" y="6532602"/>
            <a:ext cx="405384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Kullanıcılar hesap </a:t>
            </a:r>
            <a:r>
              <a:rPr lang="en-US" sz="1944" dirty="0" err="1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oluşturabilir</a:t>
            </a: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</a:t>
            </a:r>
            <a:r>
              <a:rPr lang="en-US" sz="1944" dirty="0" err="1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ve</a:t>
            </a:r>
            <a:r>
              <a:rPr lang="tr-TR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giriş </a:t>
            </a:r>
            <a:r>
              <a:rPr lang="en-US" sz="1944" dirty="0" err="1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yapabilir</a:t>
            </a: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.</a:t>
            </a:r>
            <a:endParaRPr lang="en-US" sz="1944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161" y="5134689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88161" y="5998726"/>
            <a:ext cx="4006096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Mağaza ve Ürün Arama</a:t>
            </a:r>
            <a:endParaRPr lang="en-US" sz="2430" dirty="0"/>
          </a:p>
        </p:txBody>
      </p:sp>
      <p:sp>
        <p:nvSpPr>
          <p:cNvPr id="11" name="Text 6"/>
          <p:cNvSpPr/>
          <p:nvPr/>
        </p:nvSpPr>
        <p:spPr>
          <a:xfrm>
            <a:off x="5288161" y="6532602"/>
            <a:ext cx="405395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Kullanıcılar istedikleri ürünleri kolayca bulabilir.</a:t>
            </a:r>
            <a:endParaRPr lang="en-US" sz="1944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404" y="5134689"/>
            <a:ext cx="617220" cy="6172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712404" y="5998726"/>
            <a:ext cx="323885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Kategori ve Filtreler</a:t>
            </a:r>
            <a:endParaRPr lang="en-US" sz="2430" dirty="0"/>
          </a:p>
        </p:txBody>
      </p:sp>
      <p:sp>
        <p:nvSpPr>
          <p:cNvPr id="14" name="Text 8"/>
          <p:cNvSpPr/>
          <p:nvPr/>
        </p:nvSpPr>
        <p:spPr>
          <a:xfrm>
            <a:off x="9712404" y="6532602"/>
            <a:ext cx="405395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Ürünler kategorilere ayrılır ve filtrelenebilir.</a:t>
            </a:r>
            <a:endParaRPr lang="en-US" sz="19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16324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Alışveriş Süreci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696075" y="2305050"/>
            <a:ext cx="49292" cy="4761309"/>
          </a:xfrm>
          <a:prstGeom prst="roundRect">
            <a:avLst>
              <a:gd name="adj" fmla="val 225391"/>
            </a:avLst>
          </a:prstGeom>
          <a:solidFill>
            <a:srgbClr val="C3D4CC"/>
          </a:solidFill>
          <a:ln/>
        </p:spPr>
      </p:sp>
      <p:sp>
        <p:nvSpPr>
          <p:cNvPr id="7" name="Shape 4"/>
          <p:cNvSpPr/>
          <p:nvPr/>
        </p:nvSpPr>
        <p:spPr>
          <a:xfrm>
            <a:off x="6998434" y="2835712"/>
            <a:ext cx="864037" cy="49292"/>
          </a:xfrm>
          <a:prstGeom prst="roundRect">
            <a:avLst>
              <a:gd name="adj" fmla="val 225391"/>
            </a:avLst>
          </a:prstGeom>
          <a:solidFill>
            <a:srgbClr val="C3D4CC"/>
          </a:solidFill>
          <a:ln/>
        </p:spPr>
      </p:sp>
      <p:sp>
        <p:nvSpPr>
          <p:cNvPr id="8" name="Shape 5"/>
          <p:cNvSpPr/>
          <p:nvPr/>
        </p:nvSpPr>
        <p:spPr>
          <a:xfrm>
            <a:off x="6443008" y="2582704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648510" y="2675215"/>
            <a:ext cx="14442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916" dirty="0"/>
          </a:p>
        </p:txBody>
      </p:sp>
      <p:sp>
        <p:nvSpPr>
          <p:cNvPr id="10" name="Text 7"/>
          <p:cNvSpPr/>
          <p:nvPr/>
        </p:nvSpPr>
        <p:spPr>
          <a:xfrm>
            <a:off x="8078510" y="255186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Sepete Ekleme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8078510" y="3085743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Kullanıcılar beğendikleri ürünleri sepete ekler.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6998434" y="4505087"/>
            <a:ext cx="864037" cy="49292"/>
          </a:xfrm>
          <a:prstGeom prst="roundRect">
            <a:avLst>
              <a:gd name="adj" fmla="val 225391"/>
            </a:avLst>
          </a:prstGeom>
          <a:solidFill>
            <a:srgbClr val="C3D4CC"/>
          </a:solidFill>
          <a:ln/>
        </p:spPr>
      </p:sp>
      <p:sp>
        <p:nvSpPr>
          <p:cNvPr id="13" name="Shape 10"/>
          <p:cNvSpPr/>
          <p:nvPr/>
        </p:nvSpPr>
        <p:spPr>
          <a:xfrm>
            <a:off x="6443008" y="4252079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605171" y="4344591"/>
            <a:ext cx="23110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916" dirty="0"/>
          </a:p>
        </p:txBody>
      </p:sp>
      <p:sp>
        <p:nvSpPr>
          <p:cNvPr id="15" name="Text 12"/>
          <p:cNvSpPr/>
          <p:nvPr/>
        </p:nvSpPr>
        <p:spPr>
          <a:xfrm>
            <a:off x="8078510" y="42212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Satın Alma</a:t>
            </a:r>
            <a:endParaRPr lang="en-US" sz="2430" dirty="0"/>
          </a:p>
        </p:txBody>
      </p:sp>
      <p:sp>
        <p:nvSpPr>
          <p:cNvPr id="16" name="Text 13"/>
          <p:cNvSpPr/>
          <p:nvPr/>
        </p:nvSpPr>
        <p:spPr>
          <a:xfrm>
            <a:off x="8078510" y="4755118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Ödeme işlemi güvenli bir şekilde gerçekleştirilir.</a:t>
            </a:r>
            <a:endParaRPr lang="en-US" sz="1944" dirty="0"/>
          </a:p>
        </p:txBody>
      </p:sp>
      <p:sp>
        <p:nvSpPr>
          <p:cNvPr id="17" name="Shape 14"/>
          <p:cNvSpPr/>
          <p:nvPr/>
        </p:nvSpPr>
        <p:spPr>
          <a:xfrm>
            <a:off x="6998434" y="6174462"/>
            <a:ext cx="864037" cy="49292"/>
          </a:xfrm>
          <a:prstGeom prst="roundRect">
            <a:avLst>
              <a:gd name="adj" fmla="val 225391"/>
            </a:avLst>
          </a:prstGeom>
          <a:solidFill>
            <a:srgbClr val="C3D4CC"/>
          </a:solidFill>
          <a:ln/>
        </p:spPr>
      </p:sp>
      <p:sp>
        <p:nvSpPr>
          <p:cNvPr id="18" name="Shape 15"/>
          <p:cNvSpPr/>
          <p:nvPr/>
        </p:nvSpPr>
        <p:spPr>
          <a:xfrm>
            <a:off x="6443008" y="5921454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601956" y="6013966"/>
            <a:ext cx="23741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916" dirty="0"/>
          </a:p>
        </p:txBody>
      </p:sp>
      <p:sp>
        <p:nvSpPr>
          <p:cNvPr id="20" name="Text 17"/>
          <p:cNvSpPr/>
          <p:nvPr/>
        </p:nvSpPr>
        <p:spPr>
          <a:xfrm>
            <a:off x="8078510" y="589061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Takip ve Teslimat</a:t>
            </a:r>
            <a:endParaRPr lang="en-US" sz="2430" dirty="0"/>
          </a:p>
        </p:txBody>
      </p:sp>
      <p:sp>
        <p:nvSpPr>
          <p:cNvPr id="21" name="Text 18"/>
          <p:cNvSpPr/>
          <p:nvPr/>
        </p:nvSpPr>
        <p:spPr>
          <a:xfrm>
            <a:off x="8078510" y="6424493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Siparişin durumu takip edilir ve teslim edilir.</a:t>
            </a:r>
            <a:endParaRPr lang="en-US" sz="194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416290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İade ve Değişim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5304711"/>
            <a:ext cx="4136231" cy="1848088"/>
          </a:xfrm>
          <a:prstGeom prst="roundRect">
            <a:avLst>
              <a:gd name="adj" fmla="val 6012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26093" y="556676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Kolay İade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1126093" y="6100643"/>
            <a:ext cx="36121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Kullanıcılar ürünleri kolayca iade edebilir.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5247084" y="5304711"/>
            <a:ext cx="4136231" cy="1848088"/>
          </a:xfrm>
          <a:prstGeom prst="roundRect">
            <a:avLst>
              <a:gd name="adj" fmla="val 6012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509141" y="556676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Hızlı Değişim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5509141" y="6100643"/>
            <a:ext cx="36121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İstenmeyen ürünler hızlıca değiştirilebilir.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9630132" y="5304711"/>
            <a:ext cx="4136231" cy="1848088"/>
          </a:xfrm>
          <a:prstGeom prst="roundRect">
            <a:avLst>
              <a:gd name="adj" fmla="val 6012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92189" y="556676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Müşteri Desteği</a:t>
            </a:r>
            <a:endParaRPr lang="en-US" sz="2430" dirty="0"/>
          </a:p>
        </p:txBody>
      </p:sp>
      <p:sp>
        <p:nvSpPr>
          <p:cNvPr id="14" name="Text 11"/>
          <p:cNvSpPr/>
          <p:nvPr/>
        </p:nvSpPr>
        <p:spPr>
          <a:xfrm>
            <a:off x="9892189" y="6100643"/>
            <a:ext cx="3612118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İade ve değişim sürecinde destek sağlanır.</a:t>
            </a:r>
            <a:endParaRPr lang="en-US" sz="194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487210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Terzi Hizmeti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350437" y="2906673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55938" y="2999184"/>
            <a:ext cx="14442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7152680" y="290667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Kişiselleştirme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7152680" y="3440549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Kullanıcılar sipariş ettikleri ürünleri kişiselleştirebilir.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6350437" y="4360069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2600" y="4452580"/>
            <a:ext cx="231100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7152680" y="4360069"/>
            <a:ext cx="332196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Profesyonel Hizmet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7152680" y="4893945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Deneyimli terziler tarafından yapılır.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6350437" y="5813465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DDEEE6"/>
          </a:solidFill>
          <a:ln w="15240">
            <a:solidFill>
              <a:srgbClr val="C3D4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509385" y="5905976"/>
            <a:ext cx="237411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16"/>
              </a:lnSpc>
              <a:buNone/>
            </a:pPr>
            <a:r>
              <a:rPr lang="en-US" sz="2916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3"/>
          <p:cNvSpPr/>
          <p:nvPr/>
        </p:nvSpPr>
        <p:spPr>
          <a:xfrm>
            <a:off x="7152680" y="581346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Ek Ücret</a:t>
            </a:r>
            <a:endParaRPr lang="en-US" sz="2430" dirty="0"/>
          </a:p>
        </p:txBody>
      </p:sp>
      <p:sp>
        <p:nvSpPr>
          <p:cNvPr id="17" name="Text 14"/>
          <p:cNvSpPr/>
          <p:nvPr/>
        </p:nvSpPr>
        <p:spPr>
          <a:xfrm>
            <a:off x="7152680" y="6347341"/>
            <a:ext cx="661368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Terzi hizmeti ek ücrete tabidir.</a:t>
            </a:r>
            <a:endParaRPr lang="en-US" sz="1944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921</Words>
  <Application>Microsoft Office PowerPoint</Application>
  <PresentationFormat>Özel</PresentationFormat>
  <Paragraphs>245</Paragraphs>
  <Slides>27</Slides>
  <Notes>27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27</vt:i4>
      </vt:variant>
    </vt:vector>
  </HeadingPairs>
  <TitlesOfParts>
    <vt:vector size="32" baseType="lpstr">
      <vt:lpstr>Arial</vt:lpstr>
      <vt:lpstr>Calibri</vt:lpstr>
      <vt:lpstr>Overpass</vt:lpstr>
      <vt:lpstr>Syne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MELİKE</cp:lastModifiedBy>
  <cp:revision>7</cp:revision>
  <dcterms:created xsi:type="dcterms:W3CDTF">2024-06-29T19:12:14Z</dcterms:created>
  <dcterms:modified xsi:type="dcterms:W3CDTF">2024-06-30T20:12:57Z</dcterms:modified>
</cp:coreProperties>
</file>